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  <p:sldId id="263" r:id="rId9"/>
  </p:sldIdLst>
  <p:sldSz cx="14630400" cy="8229600"/>
  <p:notesSz cx="8229600" cy="14630400"/>
  <p:embeddedFontLst>
    <p:embeddedFont>
      <p:font typeface="Montserrat Medium" panose="000006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123"/>
    <a:srgbClr val="F2F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3639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2D41C8-92E5-02F7-E3A5-16C71CDE9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A28AF6-568D-EB0B-C143-5566946E31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B987E7-0FE6-7494-8121-018C4EBB66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9C7AC-528F-954A-468E-5EDCD8EE8F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83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68E71-B381-E65A-94B9-C3BC9C79D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0D602B-7619-DD64-B380-5850BE736B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84749C-E83E-EC27-2D6A-F5696656AD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B29316-7950-791D-C4D6-7CF2E8F8D86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603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9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BFE1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12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1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30329" y="2158603"/>
            <a:ext cx="7683341" cy="1956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400"/>
              </a:lnSpc>
              <a:buNone/>
            </a:pPr>
            <a:r>
              <a:rPr lang="en-US" sz="12300" b="1" dirty="0" err="1">
                <a:solidFill>
                  <a:srgbClr val="6A9DF9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BrandFlow</a:t>
            </a:r>
            <a:endParaRPr lang="en-US" sz="12300" dirty="0"/>
          </a:p>
        </p:txBody>
      </p:sp>
      <p:sp>
        <p:nvSpPr>
          <p:cNvPr id="5" name="Text 2"/>
          <p:cNvSpPr/>
          <p:nvPr/>
        </p:nvSpPr>
        <p:spPr>
          <a:xfrm>
            <a:off x="730329" y="5111948"/>
            <a:ext cx="7683341" cy="15648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Revolutionizing Business Operations with AI-Powered Solutions</a:t>
            </a:r>
            <a:endParaRPr lang="en-US" sz="3250" dirty="0"/>
          </a:p>
        </p:txBody>
      </p:sp>
      <p:sp>
        <p:nvSpPr>
          <p:cNvPr id="6" name="Text 3"/>
          <p:cNvSpPr/>
          <p:nvPr/>
        </p:nvSpPr>
        <p:spPr>
          <a:xfrm>
            <a:off x="730329" y="6989683"/>
            <a:ext cx="7683341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Welcome to BrandFlow – where integrated solutions meet intelligent automation.</a:t>
            </a: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DD1BDE-07C3-94B1-AF75-DEB48EE985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0212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28D3BC-8903-B3D6-83FB-459717216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D57DD37-3916-7B4A-C33D-6214DC6280D0}"/>
              </a:ext>
            </a:extLst>
          </p:cNvPr>
          <p:cNvSpPr/>
          <p:nvPr/>
        </p:nvSpPr>
        <p:spPr>
          <a:xfrm>
            <a:off x="2171581" y="1396008"/>
            <a:ext cx="102872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A9DF9"/>
                </a:solidFill>
                <a:latin typeface="Alexandria Bold" pitchFamily="34" charset="0"/>
                <a:ea typeface="Alexandria Bold" pitchFamily="34" charset="-122"/>
              </a:rPr>
              <a:t>Created By</a:t>
            </a:r>
            <a:endParaRPr lang="en-US" sz="445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25B0870A-7B6C-2D13-6994-C49E73B6289B}"/>
              </a:ext>
            </a:extLst>
          </p:cNvPr>
          <p:cNvSpPr/>
          <p:nvPr/>
        </p:nvSpPr>
        <p:spPr>
          <a:xfrm>
            <a:off x="936702" y="2807823"/>
            <a:ext cx="12745843" cy="3387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NAME : KUMAWAT NISHIT DUSHYENT</a:t>
            </a:r>
          </a:p>
          <a:p>
            <a:pPr algn="ctr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FFFFFF"/>
                </a:solidFill>
                <a:latin typeface="Montserrat Medium" pitchFamily="34" charset="0"/>
              </a:rPr>
              <a:t>ROLL NO : 26</a:t>
            </a:r>
          </a:p>
          <a:p>
            <a:pPr algn="ctr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FFFFFF"/>
                </a:solidFill>
                <a:latin typeface="Montserrat Medium" pitchFamily="34" charset="0"/>
              </a:rPr>
              <a:t>ENROLLMENT NO : 23002170110072</a:t>
            </a:r>
          </a:p>
          <a:p>
            <a:pPr algn="ctr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FFFFFF"/>
                </a:solidFill>
                <a:latin typeface="Montserrat Medium" pitchFamily="34" charset="0"/>
              </a:rPr>
              <a:t>DIV : A1</a:t>
            </a:r>
          </a:p>
          <a:p>
            <a:pPr algn="ctr">
              <a:lnSpc>
                <a:spcPct val="150000"/>
              </a:lnSpc>
              <a:buSzPct val="100000"/>
            </a:pPr>
            <a:r>
              <a:rPr lang="en-US" sz="2800" b="1" dirty="0">
                <a:solidFill>
                  <a:srgbClr val="FFFFFF"/>
                </a:solidFill>
                <a:latin typeface="Montserrat Medium" pitchFamily="34" charset="0"/>
              </a:rPr>
              <a:t>BRANCH : CE</a:t>
            </a:r>
            <a:endParaRPr lang="en-US" sz="2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C336232-1E41-073F-31A8-00A1130F36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99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84196"/>
            <a:ext cx="585525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Business Ecosystem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46603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 today's dynamic business landscape, scattered tools create inefficiencies. </a:t>
            </a:r>
            <a:r>
              <a:rPr lang="en-US" sz="1750" dirty="0">
                <a:solidFill>
                  <a:srgbClr val="6A9DF9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BrandFlow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addresses this by providing a comprehensive, full-stack platform that seamlessly integrates critical business functions into one intuitive dashboard.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90461"/>
            <a:ext cx="13042821" cy="3354943"/>
          </a:xfrm>
          <a:prstGeom prst="roundRect">
            <a:avLst>
              <a:gd name="adj" fmla="val 2840"/>
            </a:avLst>
          </a:prstGeom>
          <a:solidFill>
            <a:srgbClr val="CEDFFD"/>
          </a:solidFill>
          <a:ln w="7620">
            <a:solidFill>
              <a:srgbClr val="B4C5E3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698081"/>
            <a:ext cx="6513790" cy="1669852"/>
          </a:xfrm>
          <a:prstGeom prst="roundRect">
            <a:avLst>
              <a:gd name="adj" fmla="val 5705"/>
            </a:avLst>
          </a:prstGeom>
          <a:solidFill>
            <a:srgbClr val="CEDFFD"/>
          </a:solidFill>
          <a:ln/>
        </p:spPr>
      </p:sp>
      <p:sp>
        <p:nvSpPr>
          <p:cNvPr id="6" name="Text 4"/>
          <p:cNvSpPr/>
          <p:nvPr/>
        </p:nvSpPr>
        <p:spPr>
          <a:xfrm>
            <a:off x="1028224" y="3924895"/>
            <a:ext cx="2870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Client Management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028224" y="4415314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Streamline client interactions and relationship building.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315200" y="3698081"/>
            <a:ext cx="6513790" cy="1669852"/>
          </a:xfrm>
          <a:prstGeom prst="rect">
            <a:avLst/>
          </a:prstGeom>
          <a:solidFill>
            <a:srgbClr val="CEDFFD"/>
          </a:solidFill>
          <a:ln/>
        </p:spPr>
      </p:sp>
      <p:sp>
        <p:nvSpPr>
          <p:cNvPr id="9" name="Shape 7"/>
          <p:cNvSpPr/>
          <p:nvPr/>
        </p:nvSpPr>
        <p:spPr>
          <a:xfrm>
            <a:off x="7315200" y="3698081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4C5E3"/>
          </a:solidFill>
          <a:ln/>
        </p:spPr>
      </p:sp>
      <p:sp>
        <p:nvSpPr>
          <p:cNvPr id="10" name="Text 8"/>
          <p:cNvSpPr/>
          <p:nvPr/>
        </p:nvSpPr>
        <p:spPr>
          <a:xfrm>
            <a:off x="7542014" y="3924895"/>
            <a:ext cx="37940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Employee &amp; Task Tracking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542014" y="4415314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Optimize team collaboration and project execution.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5367933"/>
            <a:ext cx="6513790" cy="1669852"/>
          </a:xfrm>
          <a:prstGeom prst="rect">
            <a:avLst/>
          </a:prstGeom>
          <a:solidFill>
            <a:srgbClr val="CEDFFD"/>
          </a:solidFill>
          <a:ln/>
        </p:spPr>
      </p:sp>
      <p:sp>
        <p:nvSpPr>
          <p:cNvPr id="13" name="Shape 11"/>
          <p:cNvSpPr/>
          <p:nvPr/>
        </p:nvSpPr>
        <p:spPr>
          <a:xfrm>
            <a:off x="801410" y="5367933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4C5E3"/>
          </a:solidFill>
          <a:ln/>
        </p:spPr>
      </p:sp>
      <p:sp>
        <p:nvSpPr>
          <p:cNvPr id="14" name="Text 12"/>
          <p:cNvSpPr/>
          <p:nvPr/>
        </p:nvSpPr>
        <p:spPr>
          <a:xfrm>
            <a:off x="1028224" y="5594747"/>
            <a:ext cx="2934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Document Handling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28224" y="6085165"/>
            <a:ext cx="606016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Securely manage and share all essential documents.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315200" y="5367933"/>
            <a:ext cx="6513790" cy="1669852"/>
          </a:xfrm>
          <a:prstGeom prst="rect">
            <a:avLst/>
          </a:prstGeom>
          <a:solidFill>
            <a:srgbClr val="CEDFFD"/>
          </a:solidFill>
          <a:ln/>
        </p:spPr>
      </p:sp>
      <p:sp>
        <p:nvSpPr>
          <p:cNvPr id="17" name="Shape 15"/>
          <p:cNvSpPr/>
          <p:nvPr/>
        </p:nvSpPr>
        <p:spPr>
          <a:xfrm>
            <a:off x="7315200" y="5367933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4C5E3"/>
          </a:solidFill>
          <a:ln/>
        </p:spPr>
      </p:sp>
      <p:sp>
        <p:nvSpPr>
          <p:cNvPr id="18" name="Shape 16"/>
          <p:cNvSpPr/>
          <p:nvPr/>
        </p:nvSpPr>
        <p:spPr>
          <a:xfrm>
            <a:off x="7315200" y="5367933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4C5E3"/>
          </a:solidFill>
          <a:ln/>
        </p:spPr>
      </p:sp>
      <p:sp>
        <p:nvSpPr>
          <p:cNvPr id="19" name="Text 17"/>
          <p:cNvSpPr/>
          <p:nvPr/>
        </p:nvSpPr>
        <p:spPr>
          <a:xfrm>
            <a:off x="7542014" y="55947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Budget &amp; Expenses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542014" y="6085165"/>
            <a:ext cx="606016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Budget and expense module to manage the salaries and project expenses</a:t>
            </a:r>
            <a:endParaRPr lang="en-US" sz="17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321CB38-0E79-007A-6BE6-56B801CC0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24910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AI Integration with Gemini AI and Clipdrop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</a:t>
            </a:r>
            <a:r>
              <a:rPr lang="en-US" sz="1750" b="1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Gemini AI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→ Intelligent text analysis, decision support, and automation.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07550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Clipdrop AI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→ Image generation and processing.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42479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Automated Workflows: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Reduce manual effort in creating checkpoints.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44758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Personalized Experiences: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Chatbot for helping user 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89778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Effortless Image Generation:</a:t>
            </a: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Quickly create custom marketing campaigns</a:t>
            </a:r>
            <a:endParaRPr lang="en-US" sz="175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25635D-4A6A-EFB3-9CD3-E89E13155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425" y="586502"/>
            <a:ext cx="7677150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Core Feature: Employee &amp; Client Management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3425" y="2210514"/>
            <a:ext cx="7677150" cy="1005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BrandFlow provides a robust suite of tools to manage your most valuable asset: your clients. From adding employees and creating team and provide regulare updates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33425" y="3452098"/>
            <a:ext cx="7677150" cy="1257300"/>
          </a:xfrm>
          <a:prstGeom prst="roundRect">
            <a:avLst>
              <a:gd name="adj" fmla="val 7000"/>
            </a:avLst>
          </a:prstGeom>
          <a:solidFill>
            <a:srgbClr val="F2F9FF"/>
          </a:solidFill>
          <a:ln w="22860">
            <a:solidFill>
              <a:srgbClr val="B4C5E3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756285" y="3474958"/>
            <a:ext cx="838200" cy="1211580"/>
          </a:xfrm>
          <a:prstGeom prst="roundRect">
            <a:avLst>
              <a:gd name="adj" fmla="val 7228"/>
            </a:avLst>
          </a:prstGeom>
          <a:solidFill>
            <a:srgbClr val="CEDFFD"/>
          </a:solidFill>
          <a:ln/>
        </p:spPr>
      </p:sp>
      <p:sp>
        <p:nvSpPr>
          <p:cNvPr id="7" name="Text 4"/>
          <p:cNvSpPr/>
          <p:nvPr/>
        </p:nvSpPr>
        <p:spPr>
          <a:xfrm>
            <a:off x="1014413" y="3884295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1804035" y="3684508"/>
            <a:ext cx="26980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Centralized Records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804035" y="4137660"/>
            <a:ext cx="658368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All client data in one secure location.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33425" y="4918948"/>
            <a:ext cx="7677150" cy="1257300"/>
          </a:xfrm>
          <a:prstGeom prst="roundRect">
            <a:avLst>
              <a:gd name="adj" fmla="val 7000"/>
            </a:avLst>
          </a:prstGeom>
          <a:solidFill>
            <a:srgbClr val="F2F9FF"/>
          </a:solidFill>
          <a:ln w="22860">
            <a:solidFill>
              <a:srgbClr val="B4C5E3"/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756285" y="4941808"/>
            <a:ext cx="838200" cy="1211580"/>
          </a:xfrm>
          <a:prstGeom prst="roundRect">
            <a:avLst>
              <a:gd name="adj" fmla="val 7228"/>
            </a:avLst>
          </a:prstGeom>
          <a:solidFill>
            <a:srgbClr val="CEDFFD"/>
          </a:solidFill>
          <a:ln/>
        </p:spPr>
      </p:sp>
      <p:sp>
        <p:nvSpPr>
          <p:cNvPr id="12" name="Text 9"/>
          <p:cNvSpPr/>
          <p:nvPr/>
        </p:nvSpPr>
        <p:spPr>
          <a:xfrm>
            <a:off x="1014413" y="5351145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1804035" y="5151358"/>
            <a:ext cx="2619375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Assign Team Leads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1804035" y="5604510"/>
            <a:ext cx="658368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Team leader for managing the team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733425" y="6385798"/>
            <a:ext cx="7677150" cy="1257300"/>
          </a:xfrm>
          <a:prstGeom prst="roundRect">
            <a:avLst>
              <a:gd name="adj" fmla="val 7000"/>
            </a:avLst>
          </a:prstGeom>
          <a:solidFill>
            <a:srgbClr val="F2F9FF"/>
          </a:solidFill>
          <a:ln w="22860">
            <a:solidFill>
              <a:srgbClr val="B4C5E3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756285" y="6408658"/>
            <a:ext cx="838200" cy="1211580"/>
          </a:xfrm>
          <a:prstGeom prst="roundRect">
            <a:avLst>
              <a:gd name="adj" fmla="val 7228"/>
            </a:avLst>
          </a:prstGeom>
          <a:solidFill>
            <a:srgbClr val="CEDFFD"/>
          </a:solidFill>
          <a:ln/>
        </p:spPr>
      </p:sp>
      <p:sp>
        <p:nvSpPr>
          <p:cNvPr id="17" name="Text 14"/>
          <p:cNvSpPr/>
          <p:nvPr/>
        </p:nvSpPr>
        <p:spPr>
          <a:xfrm>
            <a:off x="1014413" y="6817995"/>
            <a:ext cx="314325" cy="3929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804035" y="6618208"/>
            <a:ext cx="2749987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Relationship History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804035" y="7071360"/>
            <a:ext cx="6583680" cy="335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Understand client journeys and preferences.</a:t>
            </a:r>
            <a:endParaRPr lang="en-US" sz="16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F76C7F9-29C2-C544-FA07-331A03D194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060" y="105317"/>
            <a:ext cx="1812400" cy="4811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6958"/>
            <a:ext cx="1034391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Dynamic Team &amp; Task Management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3936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Empower your workforce with BrandFlow's intuitive tools for team collaboration and task assignment. Boost productivity and ensure projects stay on track.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5203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01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793790" y="3875365"/>
            <a:ext cx="6407944" cy="30480"/>
          </a:xfrm>
          <a:prstGeom prst="rect">
            <a:avLst/>
          </a:prstGeom>
          <a:solidFill>
            <a:srgbClr val="6A9DF9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4049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Create Teams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540091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Organize employees into functional groups.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428548" y="352032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02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3875365"/>
            <a:ext cx="6408063" cy="30480"/>
          </a:xfrm>
          <a:prstGeom prst="rect">
            <a:avLst/>
          </a:prstGeom>
          <a:solidFill>
            <a:srgbClr val="6A9DF9"/>
          </a:solidFill>
          <a:ln/>
        </p:spPr>
      </p:sp>
      <p:sp>
        <p:nvSpPr>
          <p:cNvPr id="10" name="Text 8"/>
          <p:cNvSpPr/>
          <p:nvPr/>
        </p:nvSpPr>
        <p:spPr>
          <a:xfrm>
            <a:off x="7428548" y="4049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Assign Tasks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28548" y="4540091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Clearly assign tasks to the teams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654873"/>
            <a:ext cx="6407944" cy="30480"/>
          </a:xfrm>
          <a:prstGeom prst="rect">
            <a:avLst/>
          </a:prstGeom>
          <a:solidFill>
            <a:srgbClr val="6A9DF9"/>
          </a:solidFill>
          <a:ln/>
        </p:spPr>
      </p:sp>
      <p:sp>
        <p:nvSpPr>
          <p:cNvPr id="14" name="Text 12"/>
          <p:cNvSpPr/>
          <p:nvPr/>
        </p:nvSpPr>
        <p:spPr>
          <a:xfrm>
            <a:off x="793790" y="58291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Track Progress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93790" y="6319599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Monitor task completion and project milestones.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428548" y="5299829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Alexandria Light" pitchFamily="34" charset="0"/>
                <a:ea typeface="Alexandria Light" pitchFamily="34" charset="-122"/>
                <a:cs typeface="Alexandria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5654873"/>
            <a:ext cx="6408063" cy="30480"/>
          </a:xfrm>
          <a:prstGeom prst="rect">
            <a:avLst/>
          </a:prstGeom>
          <a:solidFill>
            <a:srgbClr val="6A9DF9"/>
          </a:solidFill>
          <a:ln/>
        </p:spPr>
      </p:sp>
      <p:sp>
        <p:nvSpPr>
          <p:cNvPr id="18" name="Text 16"/>
          <p:cNvSpPr/>
          <p:nvPr/>
        </p:nvSpPr>
        <p:spPr>
          <a:xfrm>
            <a:off x="7428548" y="5829181"/>
            <a:ext cx="46147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22222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Communication with Employee</a:t>
            </a:r>
            <a:endParaRPr lang="en-US" sz="2200" dirty="0"/>
          </a:p>
        </p:txBody>
      </p:sp>
      <p:sp>
        <p:nvSpPr>
          <p:cNvPr id="19" name="Text 17"/>
          <p:cNvSpPr/>
          <p:nvPr/>
        </p:nvSpPr>
        <p:spPr>
          <a:xfrm>
            <a:off x="7428548" y="6319599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22222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Facilitate seamless communication within teams.</a:t>
            </a:r>
            <a:endParaRPr lang="en-US" sz="175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4E3BD74-F021-C944-969E-CB1DDB324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bg>
      <p:bgPr>
        <a:solidFill>
          <a:srgbClr val="2021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171581" y="1396008"/>
            <a:ext cx="102872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6A9DF9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Under the Hood:</a:t>
            </a:r>
            <a:r>
              <a:rPr lang="en-US" sz="4450" b="1" dirty="0">
                <a:solidFill>
                  <a:srgbClr val="FFFFFF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 Robust Tech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5841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BrandFlow is built on a foundation of modern, scalable technologies, ensuring reliability, performance, and future adaptability.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082397" y="376618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EB6E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Frontend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4418290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React.js: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Dynamic and responsive user interfaces.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23391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Tailwind CSS: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Rapid, utility-first styling.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28492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Framer Motion: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Smooth animations for enhanced UX.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622250" y="376618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EB6E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Backend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334357" y="441829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Django (Python):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Secure and powerful web framework.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4357" y="522339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Django REST Framework: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Robust API development.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4357" y="602849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Axios: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Efficient HTTP client for data fetching.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161389" y="376618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EB6E"/>
                </a:solidFill>
                <a:latin typeface="Alexandria Bold" pitchFamily="34" charset="0"/>
                <a:ea typeface="Alexandria Bold" pitchFamily="34" charset="-122"/>
                <a:cs typeface="Alexandria Bold" pitchFamily="34" charset="-120"/>
              </a:rPr>
              <a:t>AI &amp; Others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9873496" y="441829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Gemini AI: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Core intelligence for text and workflows.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3496" y="522339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Clipdrop AI: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Advanced image generation and processing.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3496" y="6028492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Lucide Icons:</a:t>
            </a:r>
            <a:r>
              <a:rPr lang="en-US" sz="1750" dirty="0">
                <a:solidFill>
                  <a:srgbClr val="FFFFF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Crisp, scalable iconography.</a:t>
            </a:r>
            <a:endParaRPr lang="en-US" sz="175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97342A2-4C5B-4470-7CF4-B151295FD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>
          <a:extLst>
            <a:ext uri="{FF2B5EF4-FFF2-40B4-BE49-F238E27FC236}">
              <a16:creationId xmlns:a16="http://schemas.microsoft.com/office/drawing/2014/main" id="{6009F8C9-FA06-BE6A-8279-F5E4BCDCF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4FE5C44-D851-D1F9-FA68-B7E213248F16}"/>
              </a:ext>
            </a:extLst>
          </p:cNvPr>
          <p:cNvSpPr/>
          <p:nvPr/>
        </p:nvSpPr>
        <p:spPr>
          <a:xfrm>
            <a:off x="4286488" y="3763319"/>
            <a:ext cx="10343912" cy="4220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2F3774"/>
                </a:solidFill>
                <a:latin typeface="Alexandria Bold" pitchFamily="34" charset="0"/>
                <a:ea typeface="Alexandria Bold" pitchFamily="34" charset="-122"/>
              </a:rPr>
              <a:t>THANK YOU!!</a:t>
            </a:r>
            <a:endParaRPr lang="en-US" sz="60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91A3531-3C52-5920-5379-D7973A9ED6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60" y="163262"/>
            <a:ext cx="2046242" cy="54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8859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428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Alexandria Bold</vt:lpstr>
      <vt:lpstr>Alexandria Light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Nishit Kumawat</cp:lastModifiedBy>
  <cp:revision>4</cp:revision>
  <dcterms:created xsi:type="dcterms:W3CDTF">2025-08-22T04:45:28Z</dcterms:created>
  <dcterms:modified xsi:type="dcterms:W3CDTF">2025-08-22T04:58:01Z</dcterms:modified>
</cp:coreProperties>
</file>